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250G9" initials="H" lastIdx="0" clrIdx="0">
    <p:extLst>
      <p:ext uri="{19B8F6BF-5375-455C-9EA6-DF929625EA0E}">
        <p15:presenceInfo xmlns:p15="http://schemas.microsoft.com/office/powerpoint/2012/main" userId="HP250G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35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3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4A54-6375-4671-8DE8-680C06F881C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0286-8EF6-450A-95FC-CE09CF19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liki_grb-vran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355" y="398754"/>
            <a:ext cx="1698172" cy="1765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02229" y="2693607"/>
            <a:ext cx="84893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ГРАД ВРАЊЕ</a:t>
            </a:r>
          </a:p>
          <a:p>
            <a:pPr algn="ctr"/>
            <a:r>
              <a:rPr lang="sr-Cyrl-RS" sz="2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ГРАЂАНСКИ ВОДИЧ</a:t>
            </a:r>
          </a:p>
          <a:p>
            <a:pPr algn="ctr"/>
            <a:r>
              <a:rPr lang="sr-Cyrl-RS" sz="2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КРОЗ БУЏЕТ ЗА 2024. ГОД</a:t>
            </a:r>
            <a:r>
              <a:rPr lang="sr-Cyrl-RS" sz="2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2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137" y="5472699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Јануар 2024.</a:t>
            </a:r>
            <a:endParaRPr lang="en-US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36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89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b="1" cap="none" dirty="0" smtClean="0">
                <a:ln/>
                <a:solidFill>
                  <a:schemeClr val="accent4"/>
                </a:solidFill>
              </a:rPr>
              <a:t>Јавна расправа о буџету</a:t>
            </a:r>
            <a:endParaRPr lang="en-US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89903"/>
            <a:ext cx="9905999" cy="3089189"/>
          </a:xfrm>
        </p:spPr>
        <p:txBody>
          <a:bodyPr>
            <a:normAutofit/>
          </a:bodyPr>
          <a:lstStyle/>
          <a:p>
            <a:pPr marL="15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чланом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изменама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допунама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локалној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самоуправи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Врање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месеца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јануара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организовао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Врања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Cyrl-R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локалној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пореској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политици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altLang="en-US" sz="16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Јавни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објављен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Сајту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sr-Cyrl-R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делу Буџет 2024.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sr-Cyrl-R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расправе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припремили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питања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препоруке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израду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Нацрта</a:t>
            </a:r>
            <a:r>
              <a:rPr lang="sr-Cyrl-RS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16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финансије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припремило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презентацију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се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грађанима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поједноставило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49161">
            <a:off x="7751464" y="3869414"/>
            <a:ext cx="2718486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ЈАВНА               </a:t>
            </a:r>
          </a:p>
          <a:p>
            <a:r>
              <a:rPr lang="sr-Cyrl-R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РАСПРАВА           </a:t>
            </a:r>
            <a:r>
              <a:rPr lang="sr-Cyrl-R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БУЏЕТ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40" t="2441" r="-1568" b="4202"/>
          <a:stretch/>
        </p:blipFill>
        <p:spPr>
          <a:xfrm>
            <a:off x="2453722" y="4331079"/>
            <a:ext cx="4720281" cy="17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473" y="433840"/>
            <a:ext cx="8791575" cy="615821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Анкетни лист за прикупљање идеја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03" y="3371845"/>
            <a:ext cx="144793" cy="11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57" y="482939"/>
            <a:ext cx="7244231" cy="5777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69" y="482939"/>
            <a:ext cx="7248772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73" y="667264"/>
            <a:ext cx="9572838" cy="46131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r-Cyrl-RS" sz="2700" b="1" cap="none" dirty="0">
                <a:ln/>
                <a:solidFill>
                  <a:schemeClr val="accent4"/>
                </a:solidFill>
              </a:rPr>
              <a:t>Када би грађани, учесници наше анкете, кројили градски буџет, то би изгледало овако:</a:t>
            </a:r>
            <a:r>
              <a:rPr lang="en-US" b="1" cap="none" dirty="0">
                <a:ln/>
                <a:solidFill>
                  <a:schemeClr val="accent4"/>
                </a:solidFill>
              </a:rPr>
              <a:t/>
            </a:r>
            <a:br>
              <a:rPr lang="en-US" b="1" cap="none" dirty="0">
                <a:ln/>
                <a:solidFill>
                  <a:schemeClr val="accent4"/>
                </a:solidFill>
              </a:rPr>
            </a:br>
            <a:endParaRPr lang="en-US" sz="2800" b="1" cap="none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89" y="1425145"/>
            <a:ext cx="4530811" cy="467820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sz="1400" dirty="0"/>
              <a:t>Изградња фудбалског стадиона;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Улагање у Мултимедијални – бизнис центар;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Изградња затвореног базена и аква парка;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Сређивање излетишта „Ћошка“; 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Изградња азила за псе;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Изградња посебног места за одржавање Градских манифестација</a:t>
            </a:r>
            <a:r>
              <a:rPr lang="sr-Latn-RS" sz="1400" dirty="0"/>
              <a:t>,</a:t>
            </a:r>
            <a:r>
              <a:rPr lang="sr-Cyrl-RS" sz="1400" dirty="0"/>
              <a:t> ван центра Града;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Комплетна реконструкција корита Врањске реке;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1400" dirty="0"/>
              <a:t>Реконструкција и побољшање саобраћајне инфраструктуре у граду и околним селима</a:t>
            </a:r>
            <a:r>
              <a:rPr lang="sr-Cyrl-RS" sz="1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400" dirty="0"/>
              <a:t>Пријемна Амбуланта у насељу Рашка;</a:t>
            </a:r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848865" y="1425146"/>
            <a:ext cx="4736757" cy="46782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Комплетна реконструкција улица након извођења радова на изградњи канализационе мреже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Реконструкција и замена водоводних цеви у доњем делу Града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Озелењавање Града – више зелених површина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Постављање контејнера за одлагање отпада на релацији Врање – Барелић, Требешиње, Наставце, Луково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Обнова спомен чесме Палим Борцима у селу Барбарушинце и обезбеђивање здраве пијаће воде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Изградња водоводне мреже у делу насеља Горњи Асамбаир</a:t>
            </a:r>
            <a:r>
              <a:rPr lang="sr-Cyrl-RS" sz="1400" dirty="0" smtClean="0"/>
              <a:t>;</a:t>
            </a:r>
          </a:p>
          <a:p>
            <a:pPr lvl="0"/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Cyrl-RS" sz="1400" dirty="0"/>
              <a:t>Изградња дечијих игралишта у деловима града где недостају.</a:t>
            </a:r>
            <a:endParaRPr lang="en-US" sz="1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62" y="897923"/>
            <a:ext cx="1395990" cy="1107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42026"/>
            <a:ext cx="9905999" cy="5149176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endParaRPr lang="sr-Cyrl-R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r">
              <a:buNone/>
            </a:pPr>
            <a:endParaRPr lang="sr-Cyrl-R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</a:t>
            </a: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ХВАЛА НА ПАЖЊИ!</a:t>
            </a:r>
          </a:p>
          <a:p>
            <a:pPr marL="0" indent="0" algn="ctr">
              <a:buNone/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38" y="981793"/>
            <a:ext cx="2940825" cy="325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34951" y="4720281"/>
            <a:ext cx="4118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Одељење за буџет и финансије</a:t>
            </a:r>
          </a:p>
          <a:p>
            <a:pPr algn="ctr"/>
            <a:r>
              <a:rPr lang="sr-Cyrl-RS" sz="1600" dirty="0" smtClean="0"/>
              <a:t>Град Врање</a:t>
            </a:r>
          </a:p>
          <a:p>
            <a:pPr algn="ctr"/>
            <a:r>
              <a:rPr lang="sr-Cyrl-RS" sz="1600" dirty="0" smtClean="0"/>
              <a:t>Мејл: </a:t>
            </a:r>
            <a:r>
              <a:rPr lang="sr-Latn-RS" sz="1600" dirty="0" smtClean="0"/>
              <a:t>analitikabudzeta</a:t>
            </a:r>
            <a:r>
              <a:rPr lang="en-US" sz="1600" dirty="0" smtClean="0"/>
              <a:t>@</a:t>
            </a:r>
            <a:r>
              <a:rPr lang="sr-Latn-RS" sz="1600" dirty="0" smtClean="0"/>
              <a:t>v</a:t>
            </a:r>
            <a:r>
              <a:rPr lang="en-US" sz="1600" dirty="0" smtClean="0"/>
              <a:t>ranje.org.rs</a:t>
            </a:r>
            <a:endParaRPr lang="sr-Cyrl-RS" sz="1600" dirty="0" smtClean="0"/>
          </a:p>
          <a:p>
            <a:pPr algn="ctr"/>
            <a:r>
              <a:rPr lang="sr-Cyrl-RS" sz="1600" dirty="0" smtClean="0"/>
              <a:t>Телефон: 017/402-309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9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47775"/>
            <a:ext cx="4516438" cy="454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12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„ </a:t>
            </a:r>
            <a:r>
              <a:rPr lang="sr-Cyrl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Свако мора да има упаљен фењер у глави. Да му светли дању и ноћу. Јер, ко не светли изнутра, тај не живи.</a:t>
            </a:r>
            <a:endParaRPr lang="sr-Latn-RS" sz="1800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r>
              <a:rPr lang="sr-Cyrl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Фењер помаже да боље видимо лица, предмете, шта се догађа. „ </a:t>
            </a:r>
            <a:endParaRPr lang="sr-Latn-RS" sz="1800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endParaRPr lang="sr-Latn-RS" sz="1800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r>
              <a:rPr lang="sr-Latn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..........</a:t>
            </a:r>
            <a:r>
              <a:rPr lang="sr-Cyrl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Овако је говорио</a:t>
            </a:r>
            <a:endParaRPr lang="sr-Latn-RS" sz="1800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r>
              <a:rPr lang="sr-Latn-RS" sz="1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r-Latn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           </a:t>
            </a:r>
            <a:r>
              <a:rPr lang="sr-Cyrl-RS" sz="18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Борисав Станковић</a:t>
            </a:r>
            <a:endParaRPr lang="en-US" sz="1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26" name="Picture 2" descr="Bora Stanković kao pripoveda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3"/>
          <a:stretch/>
        </p:blipFill>
        <p:spPr bwMode="auto">
          <a:xfrm>
            <a:off x="8851900" y="833438"/>
            <a:ext cx="2197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autiful House Painting by Dragoljub Stankovic Civ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5693" r="4070" b="5337"/>
          <a:stretch/>
        </p:blipFill>
        <p:spPr bwMode="auto">
          <a:xfrm>
            <a:off x="6048375" y="3752850"/>
            <a:ext cx="3619500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57" y="590014"/>
            <a:ext cx="7837235" cy="20849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81" t="8602" r="46470" b="7211"/>
          <a:stretch/>
        </p:blipFill>
        <p:spPr>
          <a:xfrm>
            <a:off x="1867691" y="3628835"/>
            <a:ext cx="1733926" cy="1642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204" t="11145" r="54563" b="10951"/>
          <a:stretch/>
        </p:blipFill>
        <p:spPr>
          <a:xfrm>
            <a:off x="3532518" y="2873829"/>
            <a:ext cx="1916560" cy="1892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7032" y="684636"/>
            <a:ext cx="325491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sr-Cyrl-RS" sz="28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ВРАЊЕ</a:t>
            </a:r>
            <a:endParaRPr lang="en-US" sz="2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783764" y="3051109"/>
            <a:ext cx="2011628" cy="9330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      БУЏЕТ</a:t>
            </a:r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008226" y="4183037"/>
            <a:ext cx="2472612" cy="164296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34066" y="4699916"/>
            <a:ext cx="171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ЈАВНА      РАСПРАВА</a:t>
            </a:r>
            <a:endParaRPr lang="en-US" dirty="0"/>
          </a:p>
        </p:txBody>
      </p:sp>
      <p:sp>
        <p:nvSpPr>
          <p:cNvPr id="27" name="Line Callout 2 26"/>
          <p:cNvSpPr/>
          <p:nvPr/>
        </p:nvSpPr>
        <p:spPr>
          <a:xfrm>
            <a:off x="9162661" y="3628835"/>
            <a:ext cx="1754155" cy="1071081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386596" y="3909526"/>
            <a:ext cx="153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АНКЕТИРАЊЕ     ГРАЂАНА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/>
          <p:cNvSpPr/>
          <p:nvPr/>
        </p:nvSpPr>
        <p:spPr>
          <a:xfrm>
            <a:off x="1681865" y="1038685"/>
            <a:ext cx="3719221" cy="1676524"/>
          </a:xfrm>
          <a:prstGeom prst="borderCallout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sr-Cyrl-R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сажет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јасан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Врања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sr-Cyrl-R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својој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веома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обимна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тешка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разумевање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специфичних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појмова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класификација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чине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Oval 25"/>
          <p:cNvSpPr/>
          <p:nvPr/>
        </p:nvSpPr>
        <p:spPr>
          <a:xfrm>
            <a:off x="9185734" y="655978"/>
            <a:ext cx="654847" cy="5639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6938161" y="4929261"/>
            <a:ext cx="670295" cy="6894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3149316" y="5542751"/>
            <a:ext cx="717170" cy="634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6511246" y="517285"/>
            <a:ext cx="654847" cy="6718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9930408" y="3625364"/>
            <a:ext cx="666531" cy="6635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5" name="Elbow Connector 34"/>
          <p:cNvCxnSpPr/>
          <p:nvPr/>
        </p:nvCxnSpPr>
        <p:spPr>
          <a:xfrm>
            <a:off x="6088822" y="2019120"/>
            <a:ext cx="3424335" cy="11010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96335" y="1587624"/>
            <a:ext cx="401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Грађански водич кроз буџет града Врања за 2024. год.</a:t>
            </a:r>
            <a:endParaRPr lang="en-US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>
            <a:off x="5674983" y="3037064"/>
            <a:ext cx="3424335" cy="11010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Line Callout 2 39"/>
          <p:cNvSpPr/>
          <p:nvPr/>
        </p:nvSpPr>
        <p:spPr>
          <a:xfrm>
            <a:off x="1585726" y="3433665"/>
            <a:ext cx="3911497" cy="1840333"/>
          </a:xfrm>
          <a:prstGeom prst="borderCallout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en-US" alt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сврха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јесте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пружи</a:t>
            </a:r>
            <a:r>
              <a:rPr lang="en-US" alt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информације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планираном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буџету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једноставан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разумљив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објасни</a:t>
            </a:r>
            <a:r>
              <a:rPr lang="en-US" alt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сврхе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јавни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задовољиле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потребе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грађана</a:t>
            </a:r>
            <a:r>
              <a:rPr lang="en-US" alt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99318" y="5225510"/>
            <a:ext cx="717170" cy="63448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494469" y="181383"/>
            <a:ext cx="654847" cy="67180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4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65550"/>
            <a:ext cx="9101813" cy="977703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буџета у укупном износу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white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Arial" charset="0"/>
              <a:buNone/>
            </a:pPr>
            <a:endParaRPr lang="en-US" sz="1600" dirty="0" smtClean="0"/>
          </a:p>
          <a:p>
            <a:pPr algn="just" eaLnBrk="1" hangingPunct="1"/>
            <a:endParaRPr lang="en-GB" sz="1600" dirty="0" smtClean="0"/>
          </a:p>
          <a:p>
            <a:pPr algn="just" eaLnBrk="1" hangingPunct="1"/>
            <a:endParaRPr lang="en-GB" sz="1600" dirty="0" smtClean="0"/>
          </a:p>
          <a:p>
            <a:pPr algn="just" eaLnBrk="1" hangingPunct="1"/>
            <a:endParaRPr lang="en-GB" sz="1600" dirty="0" smtClean="0"/>
          </a:p>
          <a:p>
            <a:pPr algn="just" eaLnBrk="1" hangingPunct="1"/>
            <a:endParaRPr lang="en-US" sz="1600" dirty="0" smtClean="0"/>
          </a:p>
          <a:p>
            <a:pPr algn="just" eaLnBrk="1" hangingPunct="1"/>
            <a:endParaRPr lang="en-GB" sz="1600" dirty="0" smtClean="0"/>
          </a:p>
        </p:txBody>
      </p:sp>
      <p:sp>
        <p:nvSpPr>
          <p:cNvPr id="8" name="Equals 6">
            <a:extLst/>
          </p:cNvPr>
          <p:cNvSpPr/>
          <p:nvPr/>
        </p:nvSpPr>
        <p:spPr>
          <a:xfrm>
            <a:off x="3789918" y="2074327"/>
            <a:ext cx="1047750" cy="97948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294" y="2074327"/>
            <a:ext cx="407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chemeClr val="accent4">
                    <a:lumMod val="75000"/>
                  </a:schemeClr>
                </a:solidFill>
              </a:rPr>
              <a:t>3.587.817.000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Green pot of gold coins. vector hand drawn illustration isolated on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19" y="1626776"/>
            <a:ext cx="2276273" cy="189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ight Arrow Callout 15"/>
          <p:cNvSpPr/>
          <p:nvPr/>
        </p:nvSpPr>
        <p:spPr>
          <a:xfrm>
            <a:off x="1419080" y="4252659"/>
            <a:ext cx="2923633" cy="108782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chemeClr val="accent4">
                    <a:lumMod val="75000"/>
                  </a:schemeClr>
                </a:solidFill>
              </a:rPr>
              <a:t>Средства из буџета града</a:t>
            </a:r>
            <a:endParaRPr lang="sr-Cyrl-CS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sr-Cyrl-RS" sz="14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sr-Cyrl-RS" sz="1400" b="1" dirty="0">
                <a:solidFill>
                  <a:schemeClr val="accent4">
                    <a:lumMod val="75000"/>
                  </a:schemeClr>
                </a:solidFill>
              </a:rPr>
              <a:t>143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sr-Cyrl-RS" sz="1400" b="1" dirty="0">
                <a:solidFill>
                  <a:schemeClr val="accent4">
                    <a:lumMod val="75000"/>
                  </a:schemeClr>
                </a:solidFill>
              </a:rPr>
              <a:t>330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,000</a:t>
            </a:r>
          </a:p>
        </p:txBody>
      </p:sp>
      <p:sp>
        <p:nvSpPr>
          <p:cNvPr id="24" name="Right Arrow Callout 23"/>
          <p:cNvSpPr/>
          <p:nvPr/>
        </p:nvSpPr>
        <p:spPr>
          <a:xfrm>
            <a:off x="1419079" y="5609609"/>
            <a:ext cx="2923633" cy="108782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CS" sz="1400" b="1">
                <a:solidFill>
                  <a:schemeClr val="accent4">
                    <a:lumMod val="75000"/>
                  </a:schemeClr>
                </a:solidFill>
              </a:rPr>
              <a:t>Остали извори финансирања</a:t>
            </a:r>
          </a:p>
          <a:p>
            <a:pPr lvl="0" algn="ctr"/>
            <a:r>
              <a:rPr lang="sr-Cyrl-CS" sz="1400" b="1">
                <a:solidFill>
                  <a:schemeClr val="accent4">
                    <a:lumMod val="75000"/>
                  </a:schemeClr>
                </a:solidFill>
              </a:rPr>
              <a:t> 444</a:t>
            </a:r>
            <a:r>
              <a:rPr lang="en-US" sz="1400" b="1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sr-Cyrl-RS" sz="1400" b="1">
                <a:solidFill>
                  <a:schemeClr val="accent4">
                    <a:lumMod val="75000"/>
                  </a:schemeClr>
                </a:solidFill>
              </a:rPr>
              <a:t>487</a:t>
            </a:r>
            <a:r>
              <a:rPr lang="en-US" sz="1400" b="1">
                <a:solidFill>
                  <a:schemeClr val="accent4">
                    <a:lumMod val="75000"/>
                  </a:schemeClr>
                </a:solidFill>
              </a:rPr>
              <a:t>,000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7413" y="4552545"/>
            <a:ext cx="4163438" cy="139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b="1">
                <a:solidFill>
                  <a:schemeClr val="accent4">
                    <a:lumMod val="75000"/>
                  </a:schemeClr>
                </a:solidFill>
              </a:rPr>
              <a:t>Укупан буџет Града </a:t>
            </a:r>
            <a:endParaRPr lang="sr-Cyrl-CS" b="1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3,</a:t>
            </a:r>
            <a:r>
              <a:rPr lang="sr-Cyrl-RS" b="1">
                <a:solidFill>
                  <a:schemeClr val="accent4">
                    <a:lumMod val="75000"/>
                  </a:schemeClr>
                </a:solidFill>
              </a:rPr>
              <a:t>587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sr-Cyrl-RS" b="1">
                <a:solidFill>
                  <a:schemeClr val="accent4">
                    <a:lumMod val="75000"/>
                  </a:schemeClr>
                </a:solidFill>
              </a:rPr>
              <a:t>817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,000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8076728" cy="1012574"/>
          </a:xfrm>
          <a:ln>
            <a:noFill/>
          </a:ln>
        </p:spPr>
        <p:txBody>
          <a:bodyPr/>
          <a:lstStyle/>
          <a:p>
            <a:pPr algn="ctr"/>
            <a:r>
              <a:rPr lang="sr-Cyrl-R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Рачун финансирања</a:t>
            </a:r>
            <a:endParaRPr lang="en-US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662612"/>
              </p:ext>
            </p:extLst>
          </p:nvPr>
        </p:nvGraphicFramePr>
        <p:xfrm>
          <a:off x="1141413" y="1845274"/>
          <a:ext cx="6236043" cy="326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1371">
                  <a:extLst>
                    <a:ext uri="{9D8B030D-6E8A-4147-A177-3AD203B41FA5}">
                      <a16:colId xmlns:a16="http://schemas.microsoft.com/office/drawing/2014/main" val="2438262649"/>
                    </a:ext>
                  </a:extLst>
                </a:gridCol>
                <a:gridCol w="1494672">
                  <a:extLst>
                    <a:ext uri="{9D8B030D-6E8A-4147-A177-3AD203B41FA5}">
                      <a16:colId xmlns:a16="http://schemas.microsoft.com/office/drawing/2014/main" val="2917293846"/>
                    </a:ext>
                  </a:extLst>
                </a:gridCol>
              </a:tblGrid>
              <a:tr h="581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Укупни</a:t>
                      </a:r>
                      <a:r>
                        <a:rPr lang="ru-RU" sz="1400" u="none" strike="noStrike" dirty="0">
                          <a:effectLst/>
                        </a:rPr>
                        <a:t> приходи и </a:t>
                      </a:r>
                      <a:r>
                        <a:rPr lang="ru-RU" sz="1400" u="none" strike="noStrike" dirty="0" err="1">
                          <a:effectLst/>
                        </a:rPr>
                        <a:t>примања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остварени</a:t>
                      </a:r>
                      <a:r>
                        <a:rPr lang="ru-RU" sz="1400" u="none" strike="noStrike" dirty="0">
                          <a:effectLst/>
                        </a:rPr>
                        <a:t> по основу </a:t>
                      </a:r>
                      <a:r>
                        <a:rPr lang="ru-RU" sz="1400" u="none" strike="noStrike" dirty="0" err="1">
                          <a:effectLst/>
                        </a:rPr>
                        <a:t>продаје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нефинансијске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имовине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3,346,201,000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44870"/>
                  </a:ext>
                </a:extLst>
              </a:tr>
              <a:tr h="581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Укупни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расходи</a:t>
                      </a:r>
                      <a:r>
                        <a:rPr lang="ru-RU" sz="1400" u="none" strike="noStrike" dirty="0">
                          <a:effectLst/>
                        </a:rPr>
                        <a:t> и </a:t>
                      </a:r>
                      <a:r>
                        <a:rPr lang="ru-RU" sz="1400" u="none" strike="noStrike" dirty="0" err="1">
                          <a:effectLst/>
                        </a:rPr>
                        <a:t>издаци</a:t>
                      </a:r>
                      <a:r>
                        <a:rPr lang="ru-RU" sz="1400" u="none" strike="noStrike" dirty="0">
                          <a:effectLst/>
                        </a:rPr>
                        <a:t> за набавку </a:t>
                      </a:r>
                      <a:r>
                        <a:rPr lang="ru-RU" sz="1400" u="none" strike="noStrike" dirty="0" err="1">
                          <a:effectLst/>
                        </a:rPr>
                        <a:t>нефинансијске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имовине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3,402,817,000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15995"/>
                  </a:ext>
                </a:extLst>
              </a:tr>
              <a:tr h="454597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u="none" strike="noStrike" dirty="0">
                          <a:effectLst/>
                        </a:rPr>
                        <a:t>Буџетски суфицит/дефицит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-56,616,000</a:t>
                      </a:r>
                      <a:endParaRPr lang="en-US" sz="1400" b="1" i="0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46697"/>
                  </a:ext>
                </a:extLst>
              </a:tr>
              <a:tr h="349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Cyrl-RS" sz="1400" u="none" strike="noStrike" dirty="0">
                          <a:effectLst/>
                        </a:rPr>
                        <a:t> РАЧУН ФИНАНСИРАЊА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78149"/>
                  </a:ext>
                </a:extLst>
              </a:tr>
              <a:tr h="47278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u="none" strike="noStrike" dirty="0">
                          <a:effectLst/>
                        </a:rPr>
                        <a:t>Примања од задуживања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207,000,000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5321"/>
                  </a:ext>
                </a:extLst>
              </a:tr>
              <a:tr h="472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Неутрошена</a:t>
                      </a:r>
                      <a:r>
                        <a:rPr lang="ru-RU" sz="1400" u="none" strike="noStrike" dirty="0">
                          <a:effectLst/>
                        </a:rPr>
                        <a:t> средства из </a:t>
                      </a:r>
                      <a:r>
                        <a:rPr lang="ru-RU" sz="1400" u="none" strike="noStrike" dirty="0" err="1">
                          <a:effectLst/>
                        </a:rPr>
                        <a:t>претходних</a:t>
                      </a:r>
                      <a:r>
                        <a:rPr lang="ru-RU" sz="1400" u="none" strike="noStrike" dirty="0">
                          <a:effectLst/>
                        </a:rPr>
                        <a:t> година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34,616,000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1371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u="none" strike="noStrike" dirty="0">
                          <a:effectLst/>
                        </a:rPr>
                        <a:t>Нето финансирање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56,616,000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02155"/>
                  </a:ext>
                </a:extLst>
              </a:tr>
            </a:tbl>
          </a:graphicData>
        </a:graphic>
      </p:graphicFrame>
      <p:pic>
        <p:nvPicPr>
          <p:cNvPr id="1026" name="Picture 2" descr="Sparkalkylator | Hur mycket ska man spara varje månad? - Buff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91" y="757880"/>
            <a:ext cx="2842053" cy="23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690919" y="4098325"/>
            <a:ext cx="0" cy="1902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015416" y="5667632"/>
            <a:ext cx="2916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-rač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41019" r="15902" b="5409"/>
          <a:stretch/>
        </p:blipFill>
        <p:spPr bwMode="auto">
          <a:xfrm>
            <a:off x="9036909" y="3711147"/>
            <a:ext cx="1731505" cy="124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292" y="560174"/>
            <a:ext cx="6137189" cy="799069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sr-Cyrl-RS" sz="2000" b="1" cap="none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Најважнији капитални пројекти у </a:t>
            </a:r>
            <a:r>
              <a:rPr lang="sr-Cyrl-RS" sz="2000" b="1" cap="none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2000" b="1" cap="none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endParaRPr lang="en-US" sz="2000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18" y="1499286"/>
            <a:ext cx="6318423" cy="3929449"/>
          </a:xfr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n/>
                <a:solidFill>
                  <a:schemeClr val="accent4"/>
                </a:solidFill>
              </a:rPr>
              <a:t>Изградња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sr-Cyrl-RS" sz="2000" b="1" dirty="0" smtClean="0">
                <a:ln/>
                <a:solidFill>
                  <a:schemeClr val="accent4"/>
                </a:solidFill>
              </a:rPr>
              <a:t>топловода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на </a:t>
            </a:r>
            <a:r>
              <a:rPr lang="ru-RU" sz="2000" b="1" dirty="0" err="1" smtClean="0">
                <a:ln/>
                <a:solidFill>
                  <a:schemeClr val="accent4"/>
                </a:solidFill>
              </a:rPr>
              <a:t>територији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града;</a:t>
            </a:r>
            <a:endParaRPr lang="sr-Latn-RS" sz="2000" b="1" dirty="0" smtClean="0">
              <a:ln/>
              <a:solidFill>
                <a:schemeClr val="accent4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ln/>
                <a:solidFill>
                  <a:schemeClr val="accent4"/>
                </a:solidFill>
              </a:rPr>
              <a:t>Завршетак реконструкције Болнице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;</a:t>
            </a:r>
            <a:endParaRPr lang="en-US" sz="2000" b="1" dirty="0" smtClean="0">
              <a:ln/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n/>
                <a:solidFill>
                  <a:schemeClr val="accent4"/>
                </a:solidFill>
              </a:rPr>
              <a:t>Прибављање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зграде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вртића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„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Звончица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“ у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Горњој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Чаршији</a:t>
            </a:r>
            <a:r>
              <a:rPr lang="ru-RU" sz="2000" b="1" dirty="0">
                <a:ln/>
                <a:solidFill>
                  <a:schemeClr val="accent4"/>
                </a:solidFill>
              </a:rPr>
              <a:t>;</a:t>
            </a:r>
            <a:endParaRPr lang="en-US" sz="2000" b="1" dirty="0">
              <a:ln/>
              <a:solidFill>
                <a:schemeClr val="accent4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 err="1">
                <a:ln/>
                <a:solidFill>
                  <a:schemeClr val="accent4"/>
                </a:solidFill>
              </a:rPr>
              <a:t>Завршетак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изградње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и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адаптације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вртића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sr-Latn-RS" sz="2000" b="1" dirty="0">
                <a:ln/>
                <a:solidFill>
                  <a:schemeClr val="accent4"/>
                </a:solidFill>
              </a:rPr>
              <a:t>„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Пчелица</a:t>
            </a:r>
            <a:r>
              <a:rPr lang="sr-Latn-RS" sz="2000" b="1" dirty="0">
                <a:ln/>
                <a:solidFill>
                  <a:schemeClr val="accent4"/>
                </a:solidFill>
              </a:rPr>
              <a:t>“;</a:t>
            </a:r>
            <a:endParaRPr lang="en-US" sz="2000" b="1" dirty="0">
              <a:ln/>
              <a:solidFill>
                <a:schemeClr val="accent4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 err="1">
                <a:ln/>
                <a:solidFill>
                  <a:schemeClr val="accent4"/>
                </a:solidFill>
              </a:rPr>
              <a:t>Изградња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и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рехабилитација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улица и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путева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на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територији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Града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Врања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и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ГО</a:t>
            </a:r>
            <a:r>
              <a:rPr lang="sr-Cyrl-RS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4"/>
                </a:solidFill>
              </a:rPr>
              <a:t>Врањска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Бања</a:t>
            </a:r>
            <a:r>
              <a:rPr lang="ru-RU" sz="2000" b="1" dirty="0">
                <a:ln/>
                <a:solidFill>
                  <a:schemeClr val="accent4"/>
                </a:solidFill>
              </a:rPr>
              <a:t>.</a:t>
            </a:r>
            <a:endParaRPr lang="en-US" sz="2000" b="1" dirty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0" name="Picture 2" descr="Strane investicije premašile milijardu KM - VRBAS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9" y="1178009"/>
            <a:ext cx="3047999" cy="20100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Up Arrow 3"/>
          <p:cNvSpPr/>
          <p:nvPr/>
        </p:nvSpPr>
        <p:spPr>
          <a:xfrm rot="405490">
            <a:off x="1953376" y="4383408"/>
            <a:ext cx="3484604" cy="1645080"/>
          </a:xfrm>
          <a:prstGeom prst="curvedUpArrow">
            <a:avLst>
              <a:gd name="adj1" fmla="val 10261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8072" y="447472"/>
            <a:ext cx="5890097" cy="603115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На шта се троше јавна средства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76408"/>
              </p:ext>
            </p:extLst>
          </p:nvPr>
        </p:nvGraphicFramePr>
        <p:xfrm>
          <a:off x="5053924" y="1294805"/>
          <a:ext cx="6459166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orksheet" r:id="rId5" imgW="5242702" imgH="4274702" progId="Excel.Sheet.8">
                  <p:embed/>
                </p:oleObj>
              </mc:Choice>
              <mc:Fallback>
                <p:oleObj name="Worksheet" r:id="rId5" imgW="5242702" imgH="42747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3924" y="1294805"/>
                        <a:ext cx="6459166" cy="4781550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8" descr="Budżet social media - jak go zaplanować? | OBTK - On Board Think K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785" y="811417"/>
            <a:ext cx="2857500" cy="2120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Wieloletni budżet UE: co to jest? | Tematy | Parlament Europejsk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9" y="-8764621"/>
            <a:ext cx="1828800" cy="8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obuke: Сви курсеви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4" y="5107021"/>
            <a:ext cx="1776108" cy="14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865" y="618518"/>
            <a:ext cx="9770545" cy="46063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r-Cyrl-RS" sz="2800" b="1" cap="none" dirty="0" smtClean="0">
                <a:ln/>
                <a:solidFill>
                  <a:schemeClr val="accent4"/>
                </a:solidFill>
              </a:rPr>
              <a:t>ШТА СЕ ПЛАНИРА У 2024.ГОДИНИ</a:t>
            </a:r>
            <a:endParaRPr lang="en-US" sz="2800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76866"/>
            <a:ext cx="9905999" cy="2842054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Cyrl-R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Увећање плата запосленима код корисника буџетских средстава  за 10%, почев од плате за Јануар 2024.;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Награђивање </a:t>
            </a: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ђака ганерација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Награђивање најбољих студената ( студената са високим просеком)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Награђивање ученика -  добитника награда на Републичком такмичењу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Једнократна помоћ ђацима првацима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Поклон ваучер за новорођено дете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Бесплатан боравак у вртићу трећег и сваког наредно рођеног детета ( средства за ове намене биће обезбеђена у буџету Града)</a:t>
            </a:r>
          </a:p>
          <a:p>
            <a:endParaRPr lang="en-US" b="1" dirty="0">
              <a:ln/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!"/>
            </a:pPr>
            <a:endParaRPr lang="sr-Cyrl-RS" b="1" dirty="0" smtClean="0">
              <a:ln/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!"/>
            </a:pPr>
            <a:endParaRPr lang="sr-Cyrl-RS" b="1" dirty="0" smtClean="0">
              <a:ln/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325" y="2049902"/>
            <a:ext cx="1869990" cy="1324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34" y="4003589"/>
            <a:ext cx="3410465" cy="2660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638" t="17210" r="-192" b="-309"/>
          <a:stretch/>
        </p:blipFill>
        <p:spPr>
          <a:xfrm>
            <a:off x="9817358" y="229955"/>
            <a:ext cx="2067696" cy="209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108" y="3869339"/>
            <a:ext cx="4154445" cy="24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846</TotalTime>
  <Words>649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 Light</vt:lpstr>
      <vt:lpstr>Arial</vt:lpstr>
      <vt:lpstr>Cambria</vt:lpstr>
      <vt:lpstr>Courier New</vt:lpstr>
      <vt:lpstr>Times New Roman</vt:lpstr>
      <vt:lpstr>Trebuchet MS</vt:lpstr>
      <vt:lpstr>Tw Cen MT</vt:lpstr>
      <vt:lpstr>Wingdings</vt:lpstr>
      <vt:lpstr>Circuit</vt:lpstr>
      <vt:lpstr>Worksheet</vt:lpstr>
      <vt:lpstr>PowerPoint Presentation</vt:lpstr>
      <vt:lpstr>PowerPoint Presentation</vt:lpstr>
      <vt:lpstr>PowerPoint Presentation</vt:lpstr>
      <vt:lpstr>PowerPoint Presentation</vt:lpstr>
      <vt:lpstr>Средства буџета у укупном износу</vt:lpstr>
      <vt:lpstr>Рачун финансирања</vt:lpstr>
      <vt:lpstr>Најважнији капитални пројекти у 2024. години</vt:lpstr>
      <vt:lpstr>На шта се троше јавна средства</vt:lpstr>
      <vt:lpstr>ШТА СЕ ПЛАНИРА У 2024.ГОДИНИ</vt:lpstr>
      <vt:lpstr>Јавна расправа о буџету</vt:lpstr>
      <vt:lpstr>Анкетни лист за прикупљање идеја</vt:lpstr>
      <vt:lpstr>Када би грађани, учесници наше анкете, кројили градски буџет, то би изгледало овако: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HP250G9</dc:creator>
  <cp:lastModifiedBy>HP250G9</cp:lastModifiedBy>
  <cp:revision>74</cp:revision>
  <dcterms:created xsi:type="dcterms:W3CDTF">2024-03-01T09:51:42Z</dcterms:created>
  <dcterms:modified xsi:type="dcterms:W3CDTF">2024-03-07T10:13:04Z</dcterms:modified>
</cp:coreProperties>
</file>